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layout>
        <c:manualLayout>
          <c:xMode val="edge"/>
          <c:yMode val="edge"/>
          <c:x val="0.1615124354842209"/>
          <c:y val="1.90601113890919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Абайская область</c:v>
                </c:pt>
                <c:pt idx="2">
                  <c:v>Туркестанская область</c:v>
                </c:pt>
                <c:pt idx="3">
                  <c:v>г.Шымкент</c:v>
                </c:pt>
                <c:pt idx="4">
                  <c:v>Кызылординская область</c:v>
                </c:pt>
                <c:pt idx="5">
                  <c:v>Атырауская область</c:v>
                </c:pt>
                <c:pt idx="6">
                  <c:v>Жамбылская область</c:v>
                </c:pt>
                <c:pt idx="7">
                  <c:v>ЗКО</c:v>
                </c:pt>
                <c:pt idx="8">
                  <c:v>Мангистауская область</c:v>
                </c:pt>
                <c:pt idx="9">
                  <c:v>Карагандинская область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Костанайская область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1</c:v>
                </c:pt>
                <c:pt idx="1">
                  <c:v>19</c:v>
                </c:pt>
                <c:pt idx="2">
                  <c:v>22</c:v>
                </c:pt>
                <c:pt idx="3">
                  <c:v>31</c:v>
                </c:pt>
                <c:pt idx="4">
                  <c:v>33</c:v>
                </c:pt>
                <c:pt idx="5">
                  <c:v>38</c:v>
                </c:pt>
                <c:pt idx="6">
                  <c:v>43</c:v>
                </c:pt>
                <c:pt idx="7">
                  <c:v>43</c:v>
                </c:pt>
                <c:pt idx="8">
                  <c:v>44</c:v>
                </c:pt>
                <c:pt idx="9">
                  <c:v>48</c:v>
                </c:pt>
                <c:pt idx="10">
                  <c:v>51</c:v>
                </c:pt>
                <c:pt idx="11">
                  <c:v>63</c:v>
                </c:pt>
                <c:pt idx="12">
                  <c:v>64</c:v>
                </c:pt>
                <c:pt idx="13">
                  <c:v>66</c:v>
                </c:pt>
                <c:pt idx="14">
                  <c:v>75</c:v>
                </c:pt>
                <c:pt idx="15">
                  <c:v>76</c:v>
                </c:pt>
                <c:pt idx="16">
                  <c:v>120</c:v>
                </c:pt>
                <c:pt idx="17">
                  <c:v>123</c:v>
                </c:pt>
                <c:pt idx="18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7-4070-9BD5-6D44147A4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304783"/>
        <c:axId val="1"/>
      </c:barChart>
      <c:catAx>
        <c:axId val="88230478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23047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2020г.'!$A$33:$A$46</c:f>
              <c:strCache>
                <c:ptCount val="14"/>
                <c:pt idx="0">
                  <c:v>Костанайская область</c:v>
                </c:pt>
                <c:pt idx="1">
                  <c:v>Мангистауская область</c:v>
                </c:pt>
                <c:pt idx="2">
                  <c:v>Абайская область</c:v>
                </c:pt>
                <c:pt idx="3">
                  <c:v>Кызылординская область</c:v>
                </c:pt>
                <c:pt idx="4">
                  <c:v>Атырауская область</c:v>
                </c:pt>
                <c:pt idx="5">
                  <c:v>Акмолинская область</c:v>
                </c:pt>
                <c:pt idx="6">
                  <c:v>Туркестанская область</c:v>
                </c:pt>
                <c:pt idx="7">
                  <c:v>Павлодарская область</c:v>
                </c:pt>
                <c:pt idx="8">
                  <c:v>Алматинская область</c:v>
                </c:pt>
                <c:pt idx="9">
                  <c:v>г.Алматы</c:v>
                </c:pt>
                <c:pt idx="10">
                  <c:v>ЗКО</c:v>
                </c:pt>
                <c:pt idx="11">
                  <c:v>Актюбинская область</c:v>
                </c:pt>
                <c:pt idx="12">
                  <c:v>Жетысуская область</c:v>
                </c:pt>
                <c:pt idx="13">
                  <c:v>ВКО</c:v>
                </c:pt>
              </c:strCache>
            </c:strRef>
          </c:cat>
          <c:val>
            <c:numRef>
              <c:f>'Одобренные РФ 2020г.'!$B$33:$B$46</c:f>
              <c:numCache>
                <c:formatCode>_-* #\ ##0_р_._-;\-* #\ ##0_р_._-;_-* "-"??_р_._-;_-@_-</c:formatCode>
                <c:ptCount val="14"/>
                <c:pt idx="0">
                  <c:v>20</c:v>
                </c:pt>
                <c:pt idx="1">
                  <c:v>28.125</c:v>
                </c:pt>
                <c:pt idx="2" formatCode="_-* #\ ##0.00_р_._-;\-* #\ ##0.00_р_._-;_-* &quot;-&quot;??_р_._-;_-@_-">
                  <c:v>33.844999999999999</c:v>
                </c:pt>
                <c:pt idx="3">
                  <c:v>58.459856000000002</c:v>
                </c:pt>
                <c:pt idx="4">
                  <c:v>62.7</c:v>
                </c:pt>
                <c:pt idx="5">
                  <c:v>86</c:v>
                </c:pt>
                <c:pt idx="6">
                  <c:v>148.518055</c:v>
                </c:pt>
                <c:pt idx="7">
                  <c:v>174.85599999999999</c:v>
                </c:pt>
                <c:pt idx="8">
                  <c:v>175</c:v>
                </c:pt>
                <c:pt idx="9" formatCode="#,##0">
                  <c:v>197</c:v>
                </c:pt>
                <c:pt idx="10">
                  <c:v>218.14</c:v>
                </c:pt>
                <c:pt idx="11">
                  <c:v>240.929192</c:v>
                </c:pt>
                <c:pt idx="12" formatCode="_-* #\ ##0.00_р_._-;\-* #\ ##0.00_р_._-;_-* &quot;-&quot;??_р_._-;_-@_-">
                  <c:v>241.39689999999999</c:v>
                </c:pt>
                <c:pt idx="13">
                  <c:v>282.88440000000003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3-4459-93D1-03837859C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2659903"/>
        <c:axId val="1"/>
      </c:barChart>
      <c:catAx>
        <c:axId val="972659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7265990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одобр.бву!$C$3:$C$8</c:f>
              <c:strCache>
                <c:ptCount val="6"/>
                <c:pt idx="0">
                  <c:v>АО «Bereke Bank» (ранее ДБ АО «Сбербанк»)</c:v>
                </c:pt>
                <c:pt idx="1">
                  <c:v>АО "Народный Банк Казахстана"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First Heartland Jysan Bank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одобр.бву!$D$3:$D$8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2-4441-86A5-0F0173123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929775"/>
        <c:axId val="1"/>
      </c:barChart>
      <c:catAx>
        <c:axId val="971929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19297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07016570851336"/>
          <c:y val="0.16477080687494708"/>
          <c:w val="0.60649251084924571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одобр.бву!$C$29:$C$34</c:f>
              <c:strCache>
                <c:ptCount val="6"/>
                <c:pt idx="0">
                  <c:v>АО «Bereke Bank» (ранее ДБ АО «Сбербанк»)</c:v>
                </c:pt>
                <c:pt idx="1">
                  <c:v>АО "Народный Банк Казахстана"</c:v>
                </c:pt>
                <c:pt idx="2">
                  <c:v>АО "ForteBank"</c:v>
                </c:pt>
                <c:pt idx="3">
                  <c:v>First Heartland Jysan Bank</c:v>
                </c:pt>
                <c:pt idx="4">
                  <c:v>АО "Нурбанк"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одобр.бву!$D$29:$D$34</c:f>
              <c:numCache>
                <c:formatCode>_-* #\ ##0.00_р_._-;\-* #\ ##0.00_р_._-;_-* "-"??_р_._-;_-@_-</c:formatCode>
                <c:ptCount val="6"/>
                <c:pt idx="0" formatCode="_-* #\ ##0_р_._-;\-* #\ ##0_р_._-;_-* &quot;-&quot;??_р_._-;_-@_-">
                  <c:v>20</c:v>
                </c:pt>
                <c:pt idx="1">
                  <c:v>174.85599999999999</c:v>
                </c:pt>
                <c:pt idx="2" formatCode="_-* #\ ##0_р_._-;\-* #\ ##0_р_._-;_-* &quot;-&quot;??_р_._-;_-@_-">
                  <c:v>269.05</c:v>
                </c:pt>
                <c:pt idx="3" formatCode="_-* #\ ##0_р_._-;\-* #\ ##0_р_._-;_-* &quot;-&quot;??_р_._-;_-@_-">
                  <c:v>295.28129999999999</c:v>
                </c:pt>
                <c:pt idx="4" formatCode="_-* #\ ##0_р_._-;\-* #\ ##0_р_._-;_-* &quot;-&quot;??_р_._-;_-@_-">
                  <c:v>298.518055</c:v>
                </c:pt>
                <c:pt idx="5" formatCode="_-* #\ ##0_р_._-;\-* #\ ##0_р_._-;_-* &quot;-&quot;??_р_._-;_-@_-">
                  <c:v>910.14904799999999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2-474E-9A8D-33BA90D97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2655583"/>
        <c:axId val="1"/>
      </c:barChart>
      <c:catAx>
        <c:axId val="97265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7265558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64501489489902"/>
          <c:y val="6.548926232282562E-2"/>
          <c:w val="0.46961867565115284"/>
          <c:h val="0.6806960954200754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D3-463A-AC0E-5DDB9291B9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D3-463A-AC0E-5DDB9291B9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D3-463A-AC0E-5DDB9291B9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5D3-463A-AC0E-5DDB9291B9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5D3-463A-AC0E-5DDB9291B9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5D3-463A-AC0E-5DDB9291B9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5D3-463A-AC0E-5DDB9291B9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5D3-463A-AC0E-5DDB9291B9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5D3-463A-AC0E-5DDB9291B9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5D3-463A-AC0E-5DDB9291B92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5D3-463A-AC0E-5DDB9291B92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5D3-463A-AC0E-5DDB9291B92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5D3-463A-AC0E-5DDB9291B92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65D3-463A-AC0E-5DDB9291B92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65D3-463A-AC0E-5DDB9291B92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65D3-463A-AC0E-5DDB9291B92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65D3-463A-AC0E-5DDB9291B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2.9702502710747918E-2</c:v>
                </c:pt>
                <c:pt idx="1">
                  <c:v>3.894985025502758E-3</c:v>
                </c:pt>
                <c:pt idx="2">
                  <c:v>8.885222476312428E-2</c:v>
                </c:pt>
                <c:pt idx="3">
                  <c:v>4.538647805140926E-3</c:v>
                </c:pt>
                <c:pt idx="4">
                  <c:v>2.1691199899894296E-3</c:v>
                </c:pt>
                <c:pt idx="5">
                  <c:v>0.11375910964778602</c:v>
                </c:pt>
                <c:pt idx="6">
                  <c:v>0.50838232591116406</c:v>
                </c:pt>
                <c:pt idx="7">
                  <c:v>3.0212975393468455E-2</c:v>
                </c:pt>
                <c:pt idx="8">
                  <c:v>6.8448415820177258E-2</c:v>
                </c:pt>
                <c:pt idx="9">
                  <c:v>3.08195798503003E-3</c:v>
                </c:pt>
                <c:pt idx="10">
                  <c:v>6.100681436416102E-2</c:v>
                </c:pt>
                <c:pt idx="11">
                  <c:v>1.9006951143930247E-2</c:v>
                </c:pt>
                <c:pt idx="12">
                  <c:v>7.5918239957856555E-3</c:v>
                </c:pt>
                <c:pt idx="13">
                  <c:v>1.6925599917170762E-2</c:v>
                </c:pt>
                <c:pt idx="14">
                  <c:v>6.4766003869477576E-3</c:v>
                </c:pt>
                <c:pt idx="15">
                  <c:v>1.6498974447890113E-2</c:v>
                </c:pt>
                <c:pt idx="16">
                  <c:v>1.9450970691983167E-2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5D3-463A-AC0E-5DDB9291B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2947574052796811E-3"/>
          <c:y val="6.2562110185764477E-2"/>
          <c:w val="0.42977187704447062"/>
          <c:h val="0.89580082184339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18046296995984909"/>
          <c:y val="8.988798275215597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Абайская область</c:v>
                </c:pt>
                <c:pt idx="3">
                  <c:v>Атырауская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Павлодарская область</c:v>
                </c:pt>
                <c:pt idx="7">
                  <c:v>Туркестанская область</c:v>
                </c:pt>
                <c:pt idx="8">
                  <c:v>Жамбылская область</c:v>
                </c:pt>
                <c:pt idx="9">
                  <c:v>Мангистауская область</c:v>
                </c:pt>
                <c:pt idx="10">
                  <c:v>ЗКО</c:v>
                </c:pt>
                <c:pt idx="11">
                  <c:v>Костанайская область</c:v>
                </c:pt>
                <c:pt idx="12">
                  <c:v>Алматинская область</c:v>
                </c:pt>
                <c:pt idx="13">
                  <c:v>Акмолинская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##0_р_._-;\-* #\ ##0_р_._-;_-* "-"??_р_._-;_-@_-</c:formatCode>
                <c:ptCount val="19"/>
                <c:pt idx="0">
                  <c:v>8.2181599999999994E-2</c:v>
                </c:pt>
                <c:pt idx="1">
                  <c:v>0.51803713633000004</c:v>
                </c:pt>
                <c:pt idx="2">
                  <c:v>0.76631294000000005</c:v>
                </c:pt>
                <c:pt idx="3">
                  <c:v>0.82470501196000001</c:v>
                </c:pt>
                <c:pt idx="4">
                  <c:v>1.10373973745</c:v>
                </c:pt>
                <c:pt idx="5">
                  <c:v>1.21460799349</c:v>
                </c:pt>
                <c:pt idx="6">
                  <c:v>1.26444444368</c:v>
                </c:pt>
                <c:pt idx="7">
                  <c:v>1.2924586600000001</c:v>
                </c:pt>
                <c:pt idx="8">
                  <c:v>1.3350241839999999</c:v>
                </c:pt>
                <c:pt idx="9">
                  <c:v>1.3869903624200002</c:v>
                </c:pt>
                <c:pt idx="10">
                  <c:v>1.5366810580000001</c:v>
                </c:pt>
                <c:pt idx="11">
                  <c:v>1.6205955599999999</c:v>
                </c:pt>
                <c:pt idx="12">
                  <c:v>1.76483116033</c:v>
                </c:pt>
                <c:pt idx="13">
                  <c:v>2.002199198</c:v>
                </c:pt>
                <c:pt idx="14">
                  <c:v>2.107834338</c:v>
                </c:pt>
                <c:pt idx="15">
                  <c:v>2.2426667629999999</c:v>
                </c:pt>
                <c:pt idx="16">
                  <c:v>3.9163140580000002</c:v>
                </c:pt>
                <c:pt idx="17">
                  <c:v>4.4160405865100003</c:v>
                </c:pt>
                <c:pt idx="18">
                  <c:v>8.2677298824100003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0-4FCA-B32F-97B0E7541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33711"/>
        <c:axId val="1"/>
      </c:barChart>
      <c:catAx>
        <c:axId val="9708337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708337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ru-RU" sz="1400" b="1"/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9898793044737058"/>
          <c:y val="0.10695463067116609"/>
          <c:w val="0.43612749686579494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12</c:v>
                </c:pt>
                <c:pt idx="10">
                  <c:v>15</c:v>
                </c:pt>
                <c:pt idx="11">
                  <c:v>32</c:v>
                </c:pt>
                <c:pt idx="12">
                  <c:v>45</c:v>
                </c:pt>
                <c:pt idx="13">
                  <c:v>61</c:v>
                </c:pt>
                <c:pt idx="14">
                  <c:v>74</c:v>
                </c:pt>
                <c:pt idx="15">
                  <c:v>83</c:v>
                </c:pt>
                <c:pt idx="16">
                  <c:v>102</c:v>
                </c:pt>
                <c:pt idx="17">
                  <c:v>106</c:v>
                </c:pt>
                <c:pt idx="18">
                  <c:v>137</c:v>
                </c:pt>
                <c:pt idx="19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1-4E69-A4B9-F1D3DB963705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12</c:v>
                </c:pt>
                <c:pt idx="10">
                  <c:v>15</c:v>
                </c:pt>
                <c:pt idx="11">
                  <c:v>32</c:v>
                </c:pt>
                <c:pt idx="12">
                  <c:v>45</c:v>
                </c:pt>
                <c:pt idx="13">
                  <c:v>61</c:v>
                </c:pt>
                <c:pt idx="14">
                  <c:v>74</c:v>
                </c:pt>
                <c:pt idx="15">
                  <c:v>83</c:v>
                </c:pt>
                <c:pt idx="16">
                  <c:v>102</c:v>
                </c:pt>
                <c:pt idx="17">
                  <c:v>106</c:v>
                </c:pt>
                <c:pt idx="18">
                  <c:v>137</c:v>
                </c:pt>
                <c:pt idx="19">
                  <c:v>177</c:v>
                </c:pt>
                <c:pt idx="20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1-4E69-A4B9-F1D3DB963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29391"/>
        <c:axId val="1"/>
      </c:barChart>
      <c:catAx>
        <c:axId val="97082939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08293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2642827542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2468956564811177"/>
          <c:w val="0.41530059510735251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50-4AD9-BFB5-EE29460A179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 formatCode="#,##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0.80400591499999996</c:v>
                </c:pt>
                <c:pt idx="12">
                  <c:v>1.5899832869999999</c:v>
                </c:pt>
                <c:pt idx="13">
                  <c:v>2.3033578383299997</c:v>
                </c:pt>
                <c:pt idx="14">
                  <c:v>2.4356699184099999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3.8937380685500003</c:v>
                </c:pt>
                <c:pt idx="18">
                  <c:v>4.0326086849999996</c:v>
                </c:pt>
                <c:pt idx="19">
                  <c:v>5.4667203640000004</c:v>
                </c:pt>
                <c:pt idx="20">
                  <c:v>9.0384736611000012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0-4AD9-BFB5-EE29460A1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30351"/>
        <c:axId val="1"/>
      </c:barChart>
      <c:catAx>
        <c:axId val="9708303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08303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810979386003717"/>
          <c:y val="0.12775579480709656"/>
          <c:w val="0.5549059893318469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Лист4!$A$3:$A$20</c:f>
              <c:strCache>
                <c:ptCount val="18"/>
                <c:pt idx="0">
                  <c:v>Жетысуская область</c:v>
                </c:pt>
                <c:pt idx="1">
                  <c:v>Карагандинская область</c:v>
                </c:pt>
                <c:pt idx="2">
                  <c:v>Жамбылская область</c:v>
                </c:pt>
                <c:pt idx="3">
                  <c:v>Кызылординская область</c:v>
                </c:pt>
                <c:pt idx="4">
                  <c:v>Атырауская область</c:v>
                </c:pt>
                <c:pt idx="5">
                  <c:v>Костанайская область</c:v>
                </c:pt>
                <c:pt idx="6">
                  <c:v>г.Шымкент</c:v>
                </c:pt>
                <c:pt idx="7">
                  <c:v>Алматинская область</c:v>
                </c:pt>
                <c:pt idx="8">
                  <c:v>СКО</c:v>
                </c:pt>
                <c:pt idx="9">
                  <c:v>Акмолинская область</c:v>
                </c:pt>
                <c:pt idx="10">
                  <c:v>ЗКО</c:v>
                </c:pt>
                <c:pt idx="11">
                  <c:v>Павлодарская область</c:v>
                </c:pt>
                <c:pt idx="12">
                  <c:v>г.Астана</c:v>
                </c:pt>
                <c:pt idx="13">
                  <c:v>Мангистауская область</c:v>
                </c:pt>
                <c:pt idx="14">
                  <c:v>Актюбинская область</c:v>
                </c:pt>
                <c:pt idx="15">
                  <c:v>Абайская область</c:v>
                </c:pt>
                <c:pt idx="16">
                  <c:v>ВКО</c:v>
                </c:pt>
                <c:pt idx="17">
                  <c:v>г.Алматы</c:v>
                </c:pt>
              </c:strCache>
            </c:strRef>
          </c:cat>
          <c:val>
            <c:numRef>
              <c:f>Лист4!$B$3:$B$20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11</c:v>
                </c:pt>
                <c:pt idx="14">
                  <c:v>16</c:v>
                </c:pt>
                <c:pt idx="15">
                  <c:v>16</c:v>
                </c:pt>
                <c:pt idx="16">
                  <c:v>17</c:v>
                </c:pt>
                <c:pt idx="1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7-4622-8640-6CE685AD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935535"/>
        <c:axId val="1"/>
      </c:barChart>
      <c:catAx>
        <c:axId val="97193553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19355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E9-4A53-910D-E0A239FF1B4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Лист4!$A$25:$A$42</c:f>
              <c:strCache>
                <c:ptCount val="18"/>
                <c:pt idx="0">
                  <c:v>Карагандинская область</c:v>
                </c:pt>
                <c:pt idx="1">
                  <c:v>Жетысуская область</c:v>
                </c:pt>
                <c:pt idx="2">
                  <c:v>Атырауская область</c:v>
                </c:pt>
                <c:pt idx="3">
                  <c:v>Кызылординская область</c:v>
                </c:pt>
                <c:pt idx="4">
                  <c:v>г.Шымкент</c:v>
                </c:pt>
                <c:pt idx="5">
                  <c:v>СКО</c:v>
                </c:pt>
                <c:pt idx="6">
                  <c:v>Костанайская область</c:v>
                </c:pt>
                <c:pt idx="7">
                  <c:v>Алматинская область</c:v>
                </c:pt>
                <c:pt idx="8">
                  <c:v>Актюбинская область</c:v>
                </c:pt>
                <c:pt idx="9">
                  <c:v>Мангистауская область</c:v>
                </c:pt>
                <c:pt idx="10">
                  <c:v>Жамбылская область</c:v>
                </c:pt>
                <c:pt idx="11">
                  <c:v>ЗКО</c:v>
                </c:pt>
                <c:pt idx="12">
                  <c:v>Павлодарская область</c:v>
                </c:pt>
                <c:pt idx="13">
                  <c:v>Акмолинская область</c:v>
                </c:pt>
                <c:pt idx="14">
                  <c:v>ВКО</c:v>
                </c:pt>
                <c:pt idx="15">
                  <c:v>Абайская область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Лист4!$B$25:$B$42</c:f>
              <c:numCache>
                <c:formatCode>_-* #\ ##0_р_._-;\-* #\ ##0_р_._-;_-* "-"??_р_._-;_-@_-</c:formatCode>
                <c:ptCount val="18"/>
                <c:pt idx="0">
                  <c:v>38.506</c:v>
                </c:pt>
                <c:pt idx="1">
                  <c:v>82.181600000000003</c:v>
                </c:pt>
                <c:pt idx="2">
                  <c:v>102.104473</c:v>
                </c:pt>
                <c:pt idx="3">
                  <c:v>112.31201</c:v>
                </c:pt>
                <c:pt idx="4">
                  <c:v>179.19616600000001</c:v>
                </c:pt>
                <c:pt idx="5">
                  <c:v>196.123233</c:v>
                </c:pt>
                <c:pt idx="6">
                  <c:v>216.1</c:v>
                </c:pt>
                <c:pt idx="7">
                  <c:v>235.60108500000001</c:v>
                </c:pt>
                <c:pt idx="8">
                  <c:v>400.64912700000002</c:v>
                </c:pt>
                <c:pt idx="9">
                  <c:v>403.07367410000001</c:v>
                </c:pt>
                <c:pt idx="10">
                  <c:v>476.19787600000001</c:v>
                </c:pt>
                <c:pt idx="11">
                  <c:v>506.2679</c:v>
                </c:pt>
                <c:pt idx="12">
                  <c:v>546.35465799999997</c:v>
                </c:pt>
                <c:pt idx="13">
                  <c:v>601.45899799999995</c:v>
                </c:pt>
                <c:pt idx="14">
                  <c:v>676.38473499999998</c:v>
                </c:pt>
                <c:pt idx="15" formatCode="#,##0">
                  <c:v>684.81294000000003</c:v>
                </c:pt>
                <c:pt idx="16">
                  <c:v>1003.308522</c:v>
                </c:pt>
                <c:pt idx="17">
                  <c:v>1464.6590389999999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9-4A53-910D-E0A239FF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939375"/>
        <c:axId val="1"/>
      </c:barChart>
      <c:catAx>
        <c:axId val="9719393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719393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Лист5.!$B$3:$B$12</c:f>
              <c:strCache>
                <c:ptCount val="10"/>
                <c:pt idx="0">
                  <c:v>АО «Шинхан Банк Казахстан»</c:v>
                </c:pt>
                <c:pt idx="1">
                  <c:v>АО "Народный Банк Казахастана"</c:v>
                </c:pt>
                <c:pt idx="2">
                  <c:v>МФО "РИЦ "Кызылорда"</c:v>
                </c:pt>
                <c:pt idx="3">
                  <c:v>АО "Bank RBK"</c:v>
                </c:pt>
                <c:pt idx="4">
                  <c:v>АО "Евразийский банк"</c:v>
                </c:pt>
                <c:pt idx="5">
                  <c:v>АО "Нурбанк"</c:v>
                </c:pt>
                <c:pt idx="6">
                  <c:v>АО "ForteBank"</c:v>
                </c:pt>
                <c:pt idx="7">
                  <c:v>АО «Bereke Bank» (ранее ДБ АО «Сбербанк»)</c:v>
                </c:pt>
                <c:pt idx="8">
                  <c:v>First Heartland Jysan Bank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Лист5.!$C$3:$C$12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29</c:v>
                </c:pt>
                <c:pt idx="9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A-4F20-914C-008F6DB27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924495"/>
        <c:axId val="1"/>
      </c:barChart>
      <c:catAx>
        <c:axId val="971924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19244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Лист5.!$L$3:$L$12</c:f>
              <c:strCache>
                <c:ptCount val="10"/>
                <c:pt idx="0">
                  <c:v>МФО "РИЦ "Кызылорда"</c:v>
                </c:pt>
                <c:pt idx="1">
                  <c:v>АО «Шинхан Банк Казахстан»</c:v>
                </c:pt>
                <c:pt idx="2">
                  <c:v>АО "Народный Банк Казахастана"</c:v>
                </c:pt>
                <c:pt idx="3">
                  <c:v>АО "Евразийский банк"</c:v>
                </c:pt>
                <c:pt idx="4">
                  <c:v>АО "Bank RBK"</c:v>
                </c:pt>
                <c:pt idx="5">
                  <c:v>АО "ForteBank"</c:v>
                </c:pt>
                <c:pt idx="6">
                  <c:v>АО "Нурбанк"</c:v>
                </c:pt>
                <c:pt idx="7">
                  <c:v>АО «Bereke Bank» (ранее ДБ АО «Сбербанк»)</c:v>
                </c:pt>
                <c:pt idx="8">
                  <c:v>First Heartland Jysan Bank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Лист5.!$M$3:$M$12</c:f>
              <c:numCache>
                <c:formatCode>_-* #\ ##0_р_._-;\-* #\ ##0_р_._-;_-* "-"??_р_._-;_-@_-</c:formatCode>
                <c:ptCount val="10"/>
                <c:pt idx="0">
                  <c:v>10.2204</c:v>
                </c:pt>
                <c:pt idx="1">
                  <c:v>38.023000000000003</c:v>
                </c:pt>
                <c:pt idx="2">
                  <c:v>55.357655000000001</c:v>
                </c:pt>
                <c:pt idx="3">
                  <c:v>192.90164999999999</c:v>
                </c:pt>
                <c:pt idx="4">
                  <c:v>334</c:v>
                </c:pt>
                <c:pt idx="5">
                  <c:v>390.03459299999997</c:v>
                </c:pt>
                <c:pt idx="6">
                  <c:v>643.90572899999995</c:v>
                </c:pt>
                <c:pt idx="7">
                  <c:v>702.13583200000005</c:v>
                </c:pt>
                <c:pt idx="8">
                  <c:v>1244.957555</c:v>
                </c:pt>
                <c:pt idx="9">
                  <c:v>4313.7556221000004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6-49A8-9DAA-C97DBA4D3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931695"/>
        <c:axId val="1"/>
      </c:barChart>
      <c:catAx>
        <c:axId val="97193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9719316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layout>
        <c:manualLayout>
          <c:xMode val="edge"/>
          <c:yMode val="edge"/>
          <c:x val="0.15703617202670703"/>
          <c:y val="2.0046248431420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2020г.'!$A$3:$A$16</c:f>
              <c:strCache>
                <c:ptCount val="14"/>
                <c:pt idx="0">
                  <c:v>Акмолинская область</c:v>
                </c:pt>
                <c:pt idx="1">
                  <c:v>Алматинская область</c:v>
                </c:pt>
                <c:pt idx="2">
                  <c:v>Костанайская область</c:v>
                </c:pt>
                <c:pt idx="3">
                  <c:v>Мангистауская область</c:v>
                </c:pt>
                <c:pt idx="4">
                  <c:v>Павлодарская область</c:v>
                </c:pt>
                <c:pt idx="5">
                  <c:v>Туркестанская область</c:v>
                </c:pt>
                <c:pt idx="6">
                  <c:v>Атырауская область</c:v>
                </c:pt>
                <c:pt idx="7">
                  <c:v>Кызылординская область</c:v>
                </c:pt>
                <c:pt idx="8">
                  <c:v>г.Алматы</c:v>
                </c:pt>
                <c:pt idx="9">
                  <c:v>Абайская область</c:v>
                </c:pt>
                <c:pt idx="10">
                  <c:v>Жетысуская область</c:v>
                </c:pt>
                <c:pt idx="11">
                  <c:v>ЗКО</c:v>
                </c:pt>
                <c:pt idx="12">
                  <c:v>ВКО</c:v>
                </c:pt>
                <c:pt idx="13">
                  <c:v>Актюбинская область</c:v>
                </c:pt>
              </c:strCache>
            </c:strRef>
          </c:cat>
          <c:val>
            <c:numRef>
              <c:f>'Одобренные РФ 2020г.'!$B$3:$B$16</c:f>
              <c:numCache>
                <c:formatCode>General</c:formatCode>
                <c:ptCount val="14"/>
                <c:pt idx="0" formatCode="#,##0">
                  <c:v>1</c:v>
                </c:pt>
                <c:pt idx="1">
                  <c:v>1</c:v>
                </c:pt>
                <c:pt idx="2" formatCode="#,##0">
                  <c:v>1</c:v>
                </c:pt>
                <c:pt idx="3">
                  <c:v>1</c:v>
                </c:pt>
                <c:pt idx="4">
                  <c:v>1</c:v>
                </c:pt>
                <c:pt idx="5" formatCode="#,##0">
                  <c:v>1</c:v>
                </c:pt>
                <c:pt idx="6">
                  <c:v>2</c:v>
                </c:pt>
                <c:pt idx="7">
                  <c:v>2</c:v>
                </c:pt>
                <c:pt idx="8" formatCode="#,##0">
                  <c:v>2</c:v>
                </c:pt>
                <c:pt idx="9">
                  <c:v>3</c:v>
                </c:pt>
                <c:pt idx="10" formatCode="#,##0">
                  <c:v>3</c:v>
                </c:pt>
                <c:pt idx="11" formatCode="#,##0">
                  <c:v>4</c:v>
                </c:pt>
                <c:pt idx="12" formatCode="#,##0">
                  <c:v>5</c:v>
                </c:pt>
                <c:pt idx="13" formatCode="#,##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C-4995-82E5-E33FEE918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649343"/>
        <c:axId val="1"/>
      </c:barChart>
      <c:catAx>
        <c:axId val="97264934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726493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37288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1 202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1 169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84,8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01.11.2023г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22494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211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178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18,8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1 169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84,8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37,6  млрд.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9F70E5F-7AA4-7D40-F205-CA1403187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839535"/>
              </p:ext>
            </p:extLst>
          </p:nvPr>
        </p:nvGraphicFramePr>
        <p:xfrm>
          <a:off x="736169" y="1511035"/>
          <a:ext cx="5259092" cy="399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47E11CE-66FE-B6F0-6E3B-20053BD94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751220"/>
              </p:ext>
            </p:extLst>
          </p:nvPr>
        </p:nvGraphicFramePr>
        <p:xfrm>
          <a:off x="6053703" y="1463807"/>
          <a:ext cx="5740506" cy="409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CB3ED4D-5E8D-03FD-A69C-EE2870AF4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14724"/>
              </p:ext>
            </p:extLst>
          </p:nvPr>
        </p:nvGraphicFramePr>
        <p:xfrm>
          <a:off x="511535" y="1503336"/>
          <a:ext cx="5381503" cy="416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DE841AB-18DE-6C19-8B02-EA1BD1329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38942"/>
              </p:ext>
            </p:extLst>
          </p:nvPr>
        </p:nvGraphicFramePr>
        <p:xfrm>
          <a:off x="6057946" y="1489262"/>
          <a:ext cx="5527188" cy="42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г. Алматы, ВКО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EC65EC6-8968-7329-0A21-A97A3A5E4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974610"/>
              </p:ext>
            </p:extLst>
          </p:nvPr>
        </p:nvGraphicFramePr>
        <p:xfrm>
          <a:off x="705173" y="1482044"/>
          <a:ext cx="5215832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6EBD5D0-6BBF-0441-42D3-D37D10C4F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70432"/>
              </p:ext>
            </p:extLst>
          </p:nvPr>
        </p:nvGraphicFramePr>
        <p:xfrm>
          <a:off x="6096000" y="1553154"/>
          <a:ext cx="5575190" cy="408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099469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AB638F8-6D25-C7F0-6BE5-5E22F4268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40884"/>
              </p:ext>
            </p:extLst>
          </p:nvPr>
        </p:nvGraphicFramePr>
        <p:xfrm>
          <a:off x="588936" y="1534331"/>
          <a:ext cx="5222928" cy="378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C67C1BD-840D-6FF4-120A-3FCE29DCA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685035"/>
              </p:ext>
            </p:extLst>
          </p:nvPr>
        </p:nvGraphicFramePr>
        <p:xfrm>
          <a:off x="5959098" y="1534330"/>
          <a:ext cx="5478407" cy="378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4000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35289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01.11.2022 г. – </a:t>
            </a:r>
            <a:r>
              <a:rPr kumimoji="0" lang="ru-RU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33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4 676млн.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1 967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A20276-FF55-743E-EFE3-14E9FA7AC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1673"/>
              </p:ext>
            </p:extLst>
          </p:nvPr>
        </p:nvGraphicFramePr>
        <p:xfrm>
          <a:off x="639236" y="1427910"/>
          <a:ext cx="5199681" cy="380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8DA8361-DDEA-7E83-E1D2-90D7B4BA1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79179"/>
              </p:ext>
            </p:extLst>
          </p:nvPr>
        </p:nvGraphicFramePr>
        <p:xfrm>
          <a:off x="6096000" y="1499809"/>
          <a:ext cx="4978113" cy="380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361176"/>
            <a:ext cx="11016754" cy="9919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«First Heartland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Нурбанк»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FEC8555-8853-8CBB-D555-70C1A9588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448078"/>
              </p:ext>
            </p:extLst>
          </p:nvPr>
        </p:nvGraphicFramePr>
        <p:xfrm>
          <a:off x="817392" y="1637830"/>
          <a:ext cx="5126208" cy="362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BBF5C10-46C1-68DE-73BA-2C08F91E32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2584"/>
              </p:ext>
            </p:extLst>
          </p:nvPr>
        </p:nvGraphicFramePr>
        <p:xfrm>
          <a:off x="6096000" y="1601581"/>
          <a:ext cx="4936389" cy="365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01.11.2023г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1287125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1 169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84,8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</a:t>
            </a:r>
            <a:r>
              <a:rPr lang="ru-RU" sz="1200">
                <a:latin typeface="Century Gothic" panose="020B0502020202020204" pitchFamily="34" charset="0"/>
                <a:cs typeface="Times New Roman" pitchFamily="18" charset="0"/>
              </a:rPr>
              <a:t>гарантии</a:t>
            </a:r>
            <a:r>
              <a:rPr lang="ru-RU" sz="1200" b="1">
                <a:latin typeface="Century Gothic" panose="020B0502020202020204" pitchFamily="34" charset="0"/>
                <a:cs typeface="Times New Roman" pitchFamily="18" charset="0"/>
              </a:rPr>
              <a:t> 37,6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02459"/>
              </p:ext>
            </p:extLst>
          </p:nvPr>
        </p:nvGraphicFramePr>
        <p:xfrm>
          <a:off x="565688" y="1214655"/>
          <a:ext cx="10445858" cy="424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507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Руслановна Кунанбаева</cp:lastModifiedBy>
  <cp:revision>141</cp:revision>
  <cp:lastPrinted>2023-07-13T10:53:47Z</cp:lastPrinted>
  <dcterms:created xsi:type="dcterms:W3CDTF">2023-03-01T03:39:42Z</dcterms:created>
  <dcterms:modified xsi:type="dcterms:W3CDTF">2023-12-20T03:06:16Z</dcterms:modified>
</cp:coreProperties>
</file>